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0"/>
  </p:handoutMasterIdLst>
  <p:sldIdLst>
    <p:sldId id="375" r:id="rId2"/>
    <p:sldId id="569" r:id="rId3"/>
    <p:sldId id="570" r:id="rId4"/>
    <p:sldId id="571" r:id="rId5"/>
    <p:sldId id="572" r:id="rId6"/>
    <p:sldId id="573" r:id="rId7"/>
    <p:sldId id="574" r:id="rId8"/>
    <p:sldId id="38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7" d="100"/>
          <a:sy n="107" d="100"/>
        </p:scale>
        <p:origin x="546" y="102"/>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5/10/2023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5/10/2023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selenium.dev/download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www.selenium.dev/downloa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מה ההבדל בין </a:t>
            </a:r>
            <a:r>
              <a:rPr lang="en-GB" sz="1900" b="1" dirty="0">
                <a:solidFill>
                  <a:srgbClr val="92D050"/>
                </a:solidFill>
                <a:latin typeface="Arial" panose="020B0604020202020204" pitchFamily="34" charset="0"/>
                <a:cs typeface="Arial" panose="020B0604020202020204" pitchFamily="34" charset="0"/>
              </a:rPr>
              <a:t>QA</a:t>
            </a:r>
            <a:r>
              <a:rPr lang="he-IL" sz="1900" b="1" dirty="0">
                <a:solidFill>
                  <a:srgbClr val="92D050"/>
                </a:solidFill>
                <a:latin typeface="Arial" panose="020B0604020202020204" pitchFamily="34" charset="0"/>
                <a:cs typeface="Arial" panose="020B0604020202020204" pitchFamily="34" charset="0"/>
              </a:rPr>
              <a:t> ל-</a:t>
            </a:r>
            <a:r>
              <a:rPr lang="en-GB" sz="1900" b="1" dirty="0">
                <a:solidFill>
                  <a:srgbClr val="92D050"/>
                </a:solidFill>
                <a:latin typeface="Arial" panose="020B0604020202020204" pitchFamily="34" charset="0"/>
                <a:cs typeface="Arial" panose="020B0604020202020204" pitchFamily="34" charset="0"/>
              </a:rPr>
              <a:t>QC</a:t>
            </a:r>
            <a:r>
              <a:rPr lang="he-IL" sz="19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300" dirty="0">
                <a:latin typeface="Arial" panose="020B0604020202020204" pitchFamily="34" charset="0"/>
                <a:cs typeface="Arial" panose="020B0604020202020204" pitchFamily="34" charset="0"/>
              </a:rPr>
              <a:t>בקרת איכות (</a:t>
            </a:r>
            <a:r>
              <a:rPr lang="en-US" sz="1300" dirty="0">
                <a:latin typeface="Arial" panose="020B0604020202020204" pitchFamily="34" charset="0"/>
                <a:cs typeface="Arial" panose="020B0604020202020204" pitchFamily="34" charset="0"/>
              </a:rPr>
              <a:t>QC</a:t>
            </a:r>
            <a:r>
              <a:rPr lang="he-IL" sz="1300" dirty="0">
                <a:latin typeface="Arial" panose="020B0604020202020204" pitchFamily="34" charset="0"/>
                <a:cs typeface="Arial" panose="020B0604020202020204" pitchFamily="34" charset="0"/>
              </a:rPr>
              <a:t>) ואבטחת איכות (</a:t>
            </a:r>
            <a:r>
              <a:rPr lang="en-US" sz="1300" dirty="0">
                <a:latin typeface="Arial" panose="020B0604020202020204" pitchFamily="34" charset="0"/>
                <a:cs typeface="Arial" panose="020B0604020202020204" pitchFamily="34" charset="0"/>
              </a:rPr>
              <a:t>QA</a:t>
            </a:r>
            <a:r>
              <a:rPr lang="he-IL" sz="1300" dirty="0">
                <a:latin typeface="Arial" panose="020B0604020202020204" pitchFamily="34" charset="0"/>
                <a:cs typeface="Arial" panose="020B0604020202020204" pitchFamily="34" charset="0"/>
              </a:rPr>
              <a:t>) הם מושגים נפוצים וחשובים ביותר בעולם ההייטק והטכנולוגיה. כך, זה לא משנה אם מדובר בפיתוח של פלטפורמה, תוכנה, מוצר או שירות כלשהו - לבדיקות האיכות יש חלק מכריע ומשמעותי בתוצאה הסופית.</a:t>
            </a:r>
          </a:p>
          <a:p>
            <a:pPr algn="r" rtl="1">
              <a:lnSpc>
                <a:spcPct val="150000"/>
              </a:lnSpc>
            </a:pPr>
            <a:r>
              <a:rPr lang="he-IL" sz="1300" dirty="0">
                <a:latin typeface="Arial" panose="020B0604020202020204" pitchFamily="34" charset="0"/>
                <a:cs typeface="Arial" panose="020B0604020202020204" pitchFamily="34" charset="0"/>
              </a:rPr>
              <a:t>על אף ששני המונחים קשורים לאיכות ונועדו להשיג בסופו של תהליך את אותה מטרה - לספק ללקוחות מוצר איכותי, יעיל ורלבנטי, הם מייצגים שתי שיטות שונות ויכולים גם לבלבל לא פעם.</a:t>
            </a:r>
          </a:p>
          <a:p>
            <a:pPr algn="r" rtl="1">
              <a:lnSpc>
                <a:spcPct val="150000"/>
              </a:lnSpc>
            </a:pPr>
            <a:r>
              <a:rPr lang="he-IL" sz="1300" dirty="0">
                <a:latin typeface="Arial" panose="020B0604020202020204" pitchFamily="34" charset="0"/>
                <a:cs typeface="Arial" panose="020B0604020202020204" pitchFamily="34" charset="0"/>
              </a:rPr>
              <a:t> לכן, ישנה חשיבות להבין לעומק את ההבדל ביניהם. משום שהיום בכל חברה, ארגון או סטארט אפ משתמשים בהם באופן שוטף.</a:t>
            </a:r>
          </a:p>
          <a:p>
            <a:pPr algn="r" rtl="1">
              <a:lnSpc>
                <a:spcPct val="150000"/>
              </a:lnSpc>
            </a:pPr>
            <a:r>
              <a:rPr lang="he-IL" sz="1300" dirty="0">
                <a:latin typeface="Arial" panose="020B0604020202020204" pitchFamily="34" charset="0"/>
                <a:cs typeface="Arial" panose="020B0604020202020204" pitchFamily="34" charset="0"/>
              </a:rPr>
              <a:t>בקרת איכות היא חלק חשוב מניהול האיכות, שמתמקד במילוי דרישות האיכות. בעוד שאבטחת איכות מתייחסת לאופן הביצוע של תהליך היצור והפיתוח, ההיבט של בקרת איכות הוא יותר הפיקוח על ניהול האיכות. כלומר, תהליכי בקרת איכות נועדו לבדוק המוצר או השירות המוגמר או את תהליך היצור שלהם בזמן מסוים ולא לכל אורך התהליך. למשל, למשל, בסיום תהליך הפיתוח עורכים בדיקות איכות מדגמיות רק בחלק מהשירותים או המוצרים.</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8620" r="8620"/>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77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דוגמאות לכלים</a:t>
            </a:r>
          </a:p>
          <a:p>
            <a:pPr algn="r" rtl="1">
              <a:lnSpc>
                <a:spcPct val="150000"/>
              </a:lnSpc>
            </a:pPr>
            <a:r>
              <a:rPr lang="he-IL" sz="1300" dirty="0">
                <a:latin typeface="Arial" panose="020B0604020202020204" pitchFamily="34" charset="0"/>
                <a:cs typeface="Arial" panose="020B0604020202020204" pitchFamily="34" charset="0"/>
              </a:rPr>
              <a:t>דוגמאות לכלים חשובים ונפוצים</a:t>
            </a:r>
            <a:r>
              <a:rPr lang="ru-RU" sz="1300" dirty="0">
                <a:latin typeface="Arial" panose="020B0604020202020204" pitchFamily="34" charset="0"/>
                <a:cs typeface="Arial" panose="020B0604020202020204" pitchFamily="34" charset="0"/>
              </a:rPr>
              <a:t>:</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תוכנות בדיקות אוטומטיות</a:t>
            </a:r>
            <a:r>
              <a:rPr lang="he-IL" sz="1300" dirty="0">
                <a:latin typeface="Arial" panose="020B0604020202020204" pitchFamily="34" charset="0"/>
                <a:cs typeface="Arial" panose="020B0604020202020204" pitchFamily="34" charset="0"/>
              </a:rPr>
              <a:t>: תוכנות כמו </a:t>
            </a:r>
            <a:r>
              <a:rPr lang="en-GB" sz="1300" dirty="0">
                <a:latin typeface="Arial" panose="020B0604020202020204" pitchFamily="34" charset="0"/>
                <a:cs typeface="Arial" panose="020B0604020202020204" pitchFamily="34" charset="0"/>
              </a:rPr>
              <a:t>Selenium, Appium</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TestComplete </a:t>
            </a:r>
            <a:r>
              <a:rPr lang="he-IL" sz="1300" dirty="0">
                <a:latin typeface="Arial" panose="020B0604020202020204" pitchFamily="34" charset="0"/>
                <a:cs typeface="Arial" panose="020B0604020202020204" pitchFamily="34" charset="0"/>
              </a:rPr>
              <a:t> מאפשרות לבצע בדיקות אוטומטיות של ממשקי משתמש, יישומים ואתרי אינטרנט. הם מאפשרים לנתח את התגובות והתקלות ולזהות ולתקן בעיות.</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תוכנות בדיקת ביצועי</a:t>
            </a:r>
            <a:r>
              <a:rPr lang="he-IL" sz="1300" dirty="0">
                <a:latin typeface="Arial" panose="020B0604020202020204" pitchFamily="34" charset="0"/>
                <a:cs typeface="Arial" panose="020B0604020202020204" pitchFamily="34" charset="0"/>
              </a:rPr>
              <a:t>: כמו </a:t>
            </a:r>
            <a:r>
              <a:rPr lang="en-GB" sz="1300" dirty="0">
                <a:latin typeface="Arial" panose="020B0604020202020204" pitchFamily="34" charset="0"/>
                <a:cs typeface="Arial" panose="020B0604020202020204" pitchFamily="34" charset="0"/>
              </a:rPr>
              <a:t>JMeter</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LoadRunner </a:t>
            </a:r>
            <a:r>
              <a:rPr lang="he-IL" sz="1300" dirty="0">
                <a:latin typeface="Arial" panose="020B0604020202020204" pitchFamily="34" charset="0"/>
                <a:cs typeface="Arial" panose="020B0604020202020204" pitchFamily="34" charset="0"/>
              </a:rPr>
              <a:t> מאפשרות לבדוק את היכולת של אתרים אינטרנטיים ויישומים לעמוד בבעיות של עומס גבוה. זה מאפשר לנתח את הביצועים ולזהות נקודות חלשות בתכנים.</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תוכנות ניהול בקרת איכות</a:t>
            </a:r>
            <a:r>
              <a:rPr lang="he-IL" sz="1300" dirty="0">
                <a:latin typeface="Arial" panose="020B0604020202020204" pitchFamily="34" charset="0"/>
                <a:cs typeface="Arial" panose="020B0604020202020204" pitchFamily="34" charset="0"/>
              </a:rPr>
              <a:t>: תוכנות כמו </a:t>
            </a:r>
            <a:r>
              <a:rPr lang="en-GB" sz="1300" dirty="0">
                <a:latin typeface="Arial" panose="020B0604020202020204" pitchFamily="34" charset="0"/>
                <a:cs typeface="Arial" panose="020B0604020202020204" pitchFamily="34" charset="0"/>
              </a:rPr>
              <a:t>HP Quality Center</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IBM Rational ClearQuest </a:t>
            </a:r>
            <a:r>
              <a:rPr lang="he-IL" sz="1300" dirty="0">
                <a:latin typeface="Arial" panose="020B0604020202020204" pitchFamily="34" charset="0"/>
                <a:cs typeface="Arial" panose="020B0604020202020204" pitchFamily="34" charset="0"/>
              </a:rPr>
              <a:t> מאפשרות לנהל תהליכי בדיקת איכות ולצפות בדו"חות מפורטים על הביצועים.</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מערכות ניהול מקרי פעולה</a:t>
            </a:r>
            <a:r>
              <a:rPr lang="he-IL" sz="1300" dirty="0">
                <a:latin typeface="Arial" panose="020B0604020202020204" pitchFamily="34" charset="0"/>
                <a:cs typeface="Arial" panose="020B0604020202020204" pitchFamily="34" charset="0"/>
              </a:rPr>
              <a:t>: כמו </a:t>
            </a:r>
            <a:r>
              <a:rPr lang="en-GB" sz="1300" dirty="0">
                <a:latin typeface="Arial" panose="020B0604020202020204" pitchFamily="34" charset="0"/>
                <a:cs typeface="Arial" panose="020B0604020202020204" pitchFamily="34" charset="0"/>
              </a:rPr>
              <a:t>Jira</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Redmine </a:t>
            </a:r>
            <a:r>
              <a:rPr lang="he-IL" sz="1300" dirty="0">
                <a:latin typeface="Arial" panose="020B0604020202020204" pitchFamily="34" charset="0"/>
                <a:cs typeface="Arial" panose="020B0604020202020204" pitchFamily="34" charset="0"/>
              </a:rPr>
              <a:t> מאפשרות לצוותים למקד ולפתור בעיות במהירות וביעילות. הם מאפשרים לנהל ולעקוב אחר התקדמות של מטלות ולשלוט במשימות של צוותים.</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תוכנות ניתוח נתונים</a:t>
            </a:r>
            <a:r>
              <a:rPr lang="he-IL" sz="1300" dirty="0">
                <a:latin typeface="Arial" panose="020B0604020202020204" pitchFamily="34" charset="0"/>
                <a:cs typeface="Arial" panose="020B0604020202020204" pitchFamily="34" charset="0"/>
              </a:rPr>
              <a:t>: כמו </a:t>
            </a:r>
            <a:r>
              <a:rPr lang="en-GB" sz="1300" dirty="0">
                <a:latin typeface="Arial" panose="020B0604020202020204" pitchFamily="34" charset="0"/>
                <a:cs typeface="Arial" panose="020B0604020202020204" pitchFamily="34" charset="0"/>
              </a:rPr>
              <a:t>Microsoft Excel</a:t>
            </a:r>
            <a:r>
              <a:rPr lang="he-IL" sz="1300" dirty="0">
                <a:latin typeface="Arial" panose="020B0604020202020204" pitchFamily="34" charset="0"/>
                <a:cs typeface="Arial" panose="020B0604020202020204" pitchFamily="34" charset="0"/>
              </a:rPr>
              <a:t> מאפשרות לנתח את הנתונים ולזהות נקודות חלשות ותקלות במוצר או בשירות.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4169" r="4169"/>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84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Selenium</a:t>
            </a:r>
            <a:endParaRPr lang="he-IL"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dirty="0">
                <a:latin typeface="Arial" panose="020B0604020202020204" pitchFamily="34" charset="0"/>
                <a:cs typeface="Arial" panose="020B0604020202020204" pitchFamily="34" charset="0"/>
              </a:rPr>
              <a:t>כדי להתחיל לעבוד עם </a:t>
            </a:r>
            <a:r>
              <a:rPr lang="en-GB" sz="1300" dirty="0">
                <a:latin typeface="Arial" panose="020B0604020202020204" pitchFamily="34" charset="0"/>
                <a:cs typeface="Arial" panose="020B0604020202020204" pitchFamily="34" charset="0"/>
              </a:rPr>
              <a:t>Selenium</a:t>
            </a:r>
            <a:r>
              <a:rPr lang="he-IL" sz="1300" dirty="0">
                <a:latin typeface="Arial" panose="020B0604020202020204" pitchFamily="34" charset="0"/>
                <a:cs typeface="Arial" panose="020B0604020202020204" pitchFamily="34" charset="0"/>
              </a:rPr>
              <a:t> על המחשב, נדרשים השלבים הבאים:</a:t>
            </a:r>
          </a:p>
          <a:p>
            <a:pPr marL="342900" indent="-342900" algn="r" rtl="1">
              <a:lnSpc>
                <a:spcPct val="150000"/>
              </a:lnSpc>
              <a:buFont typeface="+mj-lt"/>
              <a:buAutoNum type="arabicPeriod"/>
            </a:pPr>
            <a:r>
              <a:rPr lang="en-GB" sz="1300" dirty="0">
                <a:latin typeface="Arial" panose="020B0604020202020204" pitchFamily="34" charset="0"/>
                <a:cs typeface="Arial" panose="020B0604020202020204" pitchFamily="34" charset="0"/>
              </a:rPr>
              <a:t>Selenium</a:t>
            </a:r>
            <a:r>
              <a:rPr lang="he-IL" sz="1300" dirty="0">
                <a:latin typeface="Arial" panose="020B0604020202020204" pitchFamily="34" charset="0"/>
                <a:cs typeface="Arial" panose="020B0604020202020204" pitchFamily="34" charset="0"/>
              </a:rPr>
              <a:t> יכול לעבוד עם מספר דפדפנים כמו </a:t>
            </a:r>
            <a:r>
              <a:rPr lang="en-GB" sz="1300" dirty="0">
                <a:latin typeface="Arial" panose="020B0604020202020204" pitchFamily="34" charset="0"/>
                <a:cs typeface="Arial" panose="020B0604020202020204" pitchFamily="34" charset="0"/>
              </a:rPr>
              <a:t>Chrome, Firefox, Edge</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Safari </a:t>
            </a:r>
            <a:r>
              <a:rPr lang="he-IL" sz="1300" dirty="0">
                <a:latin typeface="Arial" panose="020B0604020202020204" pitchFamily="34" charset="0"/>
                <a:cs typeface="Arial" panose="020B0604020202020204" pitchFamily="34" charset="0"/>
              </a:rPr>
              <a:t>.</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התקנת </a:t>
            </a:r>
            <a:r>
              <a:rPr lang="en-GB" sz="1300" dirty="0">
                <a:latin typeface="Arial" panose="020B0604020202020204" pitchFamily="34" charset="0"/>
                <a:cs typeface="Arial" panose="020B0604020202020204" pitchFamily="34" charset="0"/>
              </a:rPr>
              <a:t> WebDriver Language Bindings</a:t>
            </a:r>
            <a:r>
              <a:rPr lang="he-IL" sz="1300" dirty="0">
                <a:latin typeface="Arial" panose="020B0604020202020204" pitchFamily="34" charset="0"/>
                <a:cs typeface="Arial" panose="020B0604020202020204" pitchFamily="34" charset="0"/>
              </a:rPr>
              <a:t>: כלי שצריך להתקין במחשב כדי לאפשר ליצור סקריפטים המקיימים אינטראקציה עם שרת הסלניום. אפשר להוריד את הגרסה המתאימה</a:t>
            </a:r>
            <a:r>
              <a:rPr lang="en-US" sz="1300" dirty="0">
                <a:latin typeface="Arial" panose="020B0604020202020204" pitchFamily="34" charset="0"/>
                <a:cs typeface="Arial" panose="020B0604020202020204" pitchFamily="34" charset="0"/>
              </a:rPr>
              <a:t> </a:t>
            </a:r>
            <a:r>
              <a:rPr lang="he-IL" sz="1300" dirty="0">
                <a:latin typeface="Arial" panose="020B0604020202020204" pitchFamily="34" charset="0"/>
                <a:cs typeface="Arial" panose="020B0604020202020204" pitchFamily="34" charset="0"/>
              </a:rPr>
              <a:t>על ידי גלישה לאתר הרשמי של </a:t>
            </a:r>
            <a:r>
              <a:rPr lang="en-GB" sz="1300" dirty="0">
                <a:latin typeface="Arial" panose="020B0604020202020204" pitchFamily="34" charset="0"/>
                <a:cs typeface="Arial" panose="020B0604020202020204" pitchFamily="34" charset="0"/>
                <a:hlinkClick r:id="rId4"/>
              </a:rPr>
              <a:t>Selenium</a:t>
            </a:r>
            <a:r>
              <a:rPr lang="he-IL" sz="13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B233F6DE-302A-E9CF-5EB5-B86005D9C08F}"/>
              </a:ext>
            </a:extLst>
          </p:cNvPr>
          <p:cNvPicPr>
            <a:picLocks noChangeAspect="1"/>
          </p:cNvPicPr>
          <p:nvPr/>
        </p:nvPicPr>
        <p:blipFill>
          <a:blip r:embed="rId5"/>
          <a:srcRect/>
          <a:stretch/>
        </p:blipFill>
        <p:spPr>
          <a:xfrm>
            <a:off x="3260193" y="4257985"/>
            <a:ext cx="5671614" cy="2438389"/>
          </a:xfrm>
          <a:prstGeom prst="rect">
            <a:avLst/>
          </a:prstGeom>
        </p:spPr>
      </p:pic>
      <p:pic>
        <p:nvPicPr>
          <p:cNvPr id="1026" name="Picture 2" descr="Selenium - лютый набор инструментов для разработчиков - Promdevelop">
            <a:extLst>
              <a:ext uri="{FF2B5EF4-FFF2-40B4-BE49-F238E27FC236}">
                <a16:creationId xmlns:a16="http://schemas.microsoft.com/office/drawing/2014/main" id="{17623388-48F5-EDA1-D09A-221CDF6881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06" y="2707901"/>
            <a:ext cx="3222812" cy="167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17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Selenium</a:t>
            </a:r>
            <a:endParaRPr lang="he-IL" sz="1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3"/>
            </a:pPr>
            <a:r>
              <a:rPr lang="he-IL" sz="1300" dirty="0">
                <a:latin typeface="Arial" panose="020B0604020202020204" pitchFamily="34" charset="0"/>
                <a:cs typeface="Arial" panose="020B0604020202020204" pitchFamily="34" charset="0"/>
              </a:rPr>
              <a:t>התקנת </a:t>
            </a:r>
            <a:r>
              <a:rPr lang="en-GB" sz="1300" dirty="0">
                <a:latin typeface="Arial" panose="020B0604020202020204" pitchFamily="34" charset="0"/>
                <a:cs typeface="Arial" panose="020B0604020202020204" pitchFamily="34" charset="0"/>
              </a:rPr>
              <a:t>IDE</a:t>
            </a:r>
            <a:r>
              <a:rPr lang="he-IL" sz="1300" dirty="0">
                <a:latin typeface="Arial" panose="020B0604020202020204" pitchFamily="34" charset="0"/>
                <a:cs typeface="Arial" panose="020B0604020202020204" pitchFamily="34" charset="0"/>
              </a:rPr>
              <a:t> (סביבת פיתוח משולבת): </a:t>
            </a:r>
            <a:r>
              <a:rPr lang="en-GB" sz="1300" dirty="0">
                <a:latin typeface="Arial" panose="020B0604020202020204" pitchFamily="34" charset="0"/>
                <a:cs typeface="Arial" panose="020B0604020202020204" pitchFamily="34" charset="0"/>
              </a:rPr>
              <a:t>Selenium IDE</a:t>
            </a:r>
            <a:r>
              <a:rPr lang="he-IL" sz="1300" dirty="0">
                <a:latin typeface="Arial" panose="020B0604020202020204" pitchFamily="34" charset="0"/>
                <a:cs typeface="Arial" panose="020B0604020202020204" pitchFamily="34" charset="0"/>
              </a:rPr>
              <a:t> הוא כלי שמאפשר להקל על כתיבת קוד </a:t>
            </a:r>
            <a:r>
              <a:rPr lang="en-GB" sz="1300" dirty="0">
                <a:latin typeface="Arial" panose="020B0604020202020204" pitchFamily="34" charset="0"/>
                <a:cs typeface="Arial" panose="020B0604020202020204" pitchFamily="34" charset="0"/>
              </a:rPr>
              <a:t>Selenium</a:t>
            </a:r>
            <a:r>
              <a:rPr lang="he-IL" sz="1300" dirty="0">
                <a:latin typeface="Arial" panose="020B0604020202020204" pitchFamily="34" charset="0"/>
                <a:cs typeface="Arial" panose="020B0604020202020204" pitchFamily="34" charset="0"/>
              </a:rPr>
              <a:t> על ידי רשימת פעולות מובנות. אפשר להוריד את הגרסה המתאימה למערכת ההפעלה שלך על ידי גלישה לאתר הרשמי של </a:t>
            </a:r>
            <a:r>
              <a:rPr lang="en-GB" sz="1300" dirty="0">
                <a:latin typeface="Arial" panose="020B0604020202020204" pitchFamily="34" charset="0"/>
                <a:cs typeface="Arial" panose="020B0604020202020204" pitchFamily="34" charset="0"/>
                <a:hlinkClick r:id="rId4"/>
              </a:rPr>
              <a:t>Selenium</a:t>
            </a:r>
            <a:r>
              <a:rPr lang="he-IL" sz="1300" dirty="0">
                <a:latin typeface="Arial" panose="020B0604020202020204" pitchFamily="34" charset="0"/>
                <a:cs typeface="Arial" panose="020B0604020202020204" pitchFamily="34" charset="0"/>
              </a:rPr>
              <a:t>.</a:t>
            </a:r>
          </a:p>
        </p:txBody>
      </p:sp>
      <p:pic>
        <p:nvPicPr>
          <p:cNvPr id="5" name="Picture 2" descr="Selenium - лютый набор инструментов для разработчиков - Promdevelop">
            <a:extLst>
              <a:ext uri="{FF2B5EF4-FFF2-40B4-BE49-F238E27FC236}">
                <a16:creationId xmlns:a16="http://schemas.microsoft.com/office/drawing/2014/main" id="{284B743A-05CD-48C4-B664-EC1A3B87C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06" y="2707901"/>
            <a:ext cx="3222812" cy="16704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61745D9-8DE2-06AD-6B95-45B9F4CA6AD4}"/>
              </a:ext>
            </a:extLst>
          </p:cNvPr>
          <p:cNvPicPr>
            <a:picLocks noChangeAspect="1"/>
          </p:cNvPicPr>
          <p:nvPr/>
        </p:nvPicPr>
        <p:blipFill>
          <a:blip r:embed="rId6"/>
          <a:stretch>
            <a:fillRect/>
          </a:stretch>
        </p:blipFill>
        <p:spPr>
          <a:xfrm>
            <a:off x="1127106" y="4606961"/>
            <a:ext cx="10748682" cy="1629562"/>
          </a:xfrm>
          <a:prstGeom prst="rect">
            <a:avLst/>
          </a:prstGeom>
        </p:spPr>
      </p:pic>
    </p:spTree>
    <p:extLst>
      <p:ext uri="{BB962C8B-B14F-4D97-AF65-F5344CB8AC3E}">
        <p14:creationId xmlns:p14="http://schemas.microsoft.com/office/powerpoint/2010/main" val="171138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Selenium</a:t>
            </a:r>
            <a:endParaRPr lang="he-IL" sz="1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4"/>
            </a:pPr>
            <a:r>
              <a:rPr lang="he-IL" sz="1300" dirty="0">
                <a:latin typeface="Arial" panose="020B0604020202020204" pitchFamily="34" charset="0"/>
                <a:cs typeface="Arial" panose="020B0604020202020204" pitchFamily="34" charset="0"/>
              </a:rPr>
              <a:t>כתיבת קוד: עכשיו שכל הכלים הנדרשים הותקנו על המחשב, אפשר לכתוב קוד בשפת תכנות שבחרנו לבדיקת האפליקציה שלנו. ישנם מספר דוגמאות ומדריכים ברשת שמסבירים איך לכתוב קוד </a:t>
            </a:r>
            <a:r>
              <a:rPr lang="en-GB" sz="1300" dirty="0">
                <a:latin typeface="Arial" panose="020B0604020202020204" pitchFamily="34" charset="0"/>
                <a:cs typeface="Arial" panose="020B0604020202020204" pitchFamily="34" charset="0"/>
              </a:rPr>
              <a:t>Selenium</a:t>
            </a:r>
            <a:r>
              <a:rPr lang="he-IL" sz="1300" dirty="0">
                <a:latin typeface="Arial" panose="020B0604020202020204" pitchFamily="34" charset="0"/>
                <a:cs typeface="Arial" panose="020B0604020202020204" pitchFamily="34" charset="0"/>
              </a:rPr>
              <a:t> לדפדפנים שונים.</a:t>
            </a:r>
          </a:p>
          <a:p>
            <a:pPr marL="342900" indent="-342900" algn="r" rtl="1">
              <a:lnSpc>
                <a:spcPct val="150000"/>
              </a:lnSpc>
              <a:buFont typeface="+mj-lt"/>
              <a:buAutoNum type="arabicPeriod" startAt="4"/>
            </a:pPr>
            <a:r>
              <a:rPr lang="he-IL" sz="1300" dirty="0">
                <a:latin typeface="Arial" panose="020B0604020202020204" pitchFamily="34" charset="0"/>
                <a:cs typeface="Arial" panose="020B0604020202020204" pitchFamily="34" charset="0"/>
              </a:rPr>
              <a:t>הרצת הקוד: לאחר שכתבנו את הקוד שלנו, עלינו להריץ אותו כדי לבדוק את האפליקציה שללנו.</a:t>
            </a:r>
          </a:p>
        </p:txBody>
      </p:sp>
      <p:pic>
        <p:nvPicPr>
          <p:cNvPr id="5" name="Picture 2" descr="Selenium - лютый набор инструментов для разработчиков - Promdevelop">
            <a:extLst>
              <a:ext uri="{FF2B5EF4-FFF2-40B4-BE49-F238E27FC236}">
                <a16:creationId xmlns:a16="http://schemas.microsoft.com/office/drawing/2014/main" id="{284B743A-05CD-48C4-B664-EC1A3B87C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06" y="2707901"/>
            <a:ext cx="3222812" cy="167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05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Selenium</a:t>
            </a:r>
            <a:endParaRPr lang="he-IL" sz="1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4"/>
            </a:pPr>
            <a:r>
              <a:rPr lang="he-IL" sz="1300" dirty="0">
                <a:latin typeface="Arial" panose="020B0604020202020204" pitchFamily="34" charset="0"/>
                <a:cs typeface="Arial" panose="020B0604020202020204" pitchFamily="34" charset="0"/>
              </a:rPr>
              <a:t>כתיבת קוד: עכשיו שכל הכלים הנדרשים הותקנו על המחשב, אפשר לכתוב קוד בשפת תכנות שבחרנו לבדיקת האפליקציה שלנו. ישנם מספר דוגמאות ומדריכים ברשת שמסבירים איך לכתוב קוד </a:t>
            </a:r>
            <a:r>
              <a:rPr lang="en-GB" sz="1300" dirty="0">
                <a:latin typeface="Arial" panose="020B0604020202020204" pitchFamily="34" charset="0"/>
                <a:cs typeface="Arial" panose="020B0604020202020204" pitchFamily="34" charset="0"/>
              </a:rPr>
              <a:t>Selenium</a:t>
            </a:r>
            <a:r>
              <a:rPr lang="he-IL" sz="1300" dirty="0">
                <a:latin typeface="Arial" panose="020B0604020202020204" pitchFamily="34" charset="0"/>
                <a:cs typeface="Arial" panose="020B0604020202020204" pitchFamily="34" charset="0"/>
              </a:rPr>
              <a:t> לדפדפנים שונים.</a:t>
            </a:r>
          </a:p>
          <a:p>
            <a:pPr marL="342900" indent="-342900" algn="r" rtl="1">
              <a:lnSpc>
                <a:spcPct val="150000"/>
              </a:lnSpc>
              <a:buFont typeface="+mj-lt"/>
              <a:buAutoNum type="arabicPeriod" startAt="4"/>
            </a:pPr>
            <a:r>
              <a:rPr lang="he-IL" sz="1300" dirty="0">
                <a:latin typeface="Arial" panose="020B0604020202020204" pitchFamily="34" charset="0"/>
                <a:cs typeface="Arial" panose="020B0604020202020204" pitchFamily="34" charset="0"/>
              </a:rPr>
              <a:t>הרצת הקוד: לאחר שכתבנו את הקוד שלנו, עלינו להריץ אותו כדי לבדוק את האפליקציה שללנו.</a:t>
            </a:r>
          </a:p>
        </p:txBody>
      </p:sp>
      <p:pic>
        <p:nvPicPr>
          <p:cNvPr id="5" name="Picture 2" descr="Selenium - лютый набор инструментов для разработчиков - Promdevelop">
            <a:extLst>
              <a:ext uri="{FF2B5EF4-FFF2-40B4-BE49-F238E27FC236}">
                <a16:creationId xmlns:a16="http://schemas.microsoft.com/office/drawing/2014/main" id="{284B743A-05CD-48C4-B664-EC1A3B87C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06" y="2707901"/>
            <a:ext cx="3222812" cy="167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2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11242</TotalTime>
  <Words>565</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Sagona ExtraLight</vt:lpstr>
      <vt:lpstr>Speak Pro</vt:lpstr>
      <vt:lpstr>Office Theme</vt:lpstr>
      <vt:lpstr>QA בודק תוכנה</vt:lpstr>
      <vt:lpstr>לימוד הכלי QC</vt:lpstr>
      <vt:lpstr>לימוד הכלי QC</vt:lpstr>
      <vt:lpstr>לימוד הכלי QC</vt:lpstr>
      <vt:lpstr>לימוד הכלי QC</vt:lpstr>
      <vt:lpstr>לימוד הכלי QC</vt:lpstr>
      <vt:lpstr>לימוד הכלי QC</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45</cp:revision>
  <dcterms:created xsi:type="dcterms:W3CDTF">2022-03-07T11:44:47Z</dcterms:created>
  <dcterms:modified xsi:type="dcterms:W3CDTF">2023-05-10T09:33:40Z</dcterms:modified>
</cp:coreProperties>
</file>